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319" r:id="rId5"/>
    <p:sldId id="323" r:id="rId6"/>
    <p:sldId id="324" r:id="rId7"/>
    <p:sldId id="322" r:id="rId8"/>
    <p:sldId id="31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2" userDrawn="1">
          <p15:clr>
            <a:srgbClr val="A4A3A4"/>
          </p15:clr>
        </p15:guide>
        <p15:guide id="2" pos="28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DE"/>
    <a:srgbClr val="B02B10"/>
    <a:srgbClr val="1F3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1280" y="48"/>
      </p:cViewPr>
      <p:guideLst>
        <p:guide orient="horz" pos="2172"/>
        <p:guide pos="28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CAABD-99D3-47F1-A8FC-D281C2337482}" type="datetimeFigureOut">
              <a:rPr lang="en-IN" smtClean="0"/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DAD60-8CDB-4BA1-93D1-C9ED96544D3D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8B5F7-E603-4A7E-81A4-6368CB45E711}" type="slidenum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FACE1-8098-4D79-90E4-1BD9C6B8A21A}" type="datetimeFigureOut">
              <a:rPr lang="en-IN" smtClean="0"/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E85A5-009D-4783-941D-8BD7A3E825EA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.xml"/><Relationship Id="rId3" Type="http://schemas.openxmlformats.org/officeDocument/2006/relationships/hyperlink" Target="https://www.semrush.com/analytics/keywordoverview/?db=au&amp;device=0&amp;currency=usd&amp;q=aircon%20repair%20blacktown" TargetMode="External"/><Relationship Id="rId2" Type="http://schemas.openxmlformats.org/officeDocument/2006/relationships/hyperlink" Target="https://www.semrush.com/analytics/keywordoverview/?db=au&amp;device=0&amp;q=blacktown%20air%20conditioning%20repairs&amp;currency=usd" TargetMode="Externa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6.xml"/><Relationship Id="rId2" Type="http://schemas.openxmlformats.org/officeDocument/2006/relationships/hyperlink" Target="https://www.semrush.com/analytics/keywordoverview/?db=au&amp;device=0&amp;q=air%20conditioning%20installation%20blacktown&amp;currency=usd" TargetMode="Externa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-8062" y="2445153"/>
            <a:ext cx="9144000" cy="193899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</a:rPr>
              <a:t>AML Air Conditioning &amp; Electrical SE0 </a:t>
            </a:r>
            <a:r>
              <a:rPr lang="en-US" sz="6000" b="1" dirty="0">
                <a:solidFill>
                  <a:schemeClr val="bg1"/>
                </a:solidFill>
              </a:rPr>
              <a:t>Report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42469" y="4715657"/>
            <a:ext cx="9160124" cy="7439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TextBox 3"/>
          <p:cNvSpPr txBox="1"/>
          <p:nvPr/>
        </p:nvSpPr>
        <p:spPr>
          <a:xfrm>
            <a:off x="307849" y="4791593"/>
            <a:ext cx="815721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ym typeface="+mn-ea"/>
              </a:rPr>
              <a:t>(1st</a:t>
            </a:r>
            <a:r>
              <a:rPr lang="en-IN" altLang="en-US" sz="3600" b="1" i="1" dirty="0" smtClean="0">
                <a:sym typeface="+mn-ea"/>
              </a:rPr>
              <a:t> </a:t>
            </a:r>
            <a:r>
              <a:rPr lang="en-US" altLang="en-IN" sz="3600" b="1" i="1" dirty="0" smtClean="0">
                <a:sym typeface="+mn-ea"/>
              </a:rPr>
              <a:t>April</a:t>
            </a:r>
            <a:r>
              <a:rPr lang="en-IN" altLang="en-US" sz="3600" b="1" i="1" dirty="0" smtClean="0">
                <a:sym typeface="+mn-ea"/>
              </a:rPr>
              <a:t> to </a:t>
            </a:r>
            <a:r>
              <a:rPr lang="en-US" altLang="en-IN" sz="3600" b="1" i="1" dirty="0" smtClean="0">
                <a:sym typeface="+mn-ea"/>
              </a:rPr>
              <a:t>10th April</a:t>
            </a:r>
            <a:r>
              <a:rPr lang="en-IN" altLang="en-US" sz="3600" b="1" i="1" dirty="0" smtClean="0">
                <a:sym typeface="+mn-ea"/>
              </a:rPr>
              <a:t> 2026</a:t>
            </a:r>
            <a:r>
              <a:rPr lang="en-US" sz="3600" b="1" i="1" dirty="0">
                <a:sym typeface="+mn-ea"/>
              </a:rPr>
              <a:t>)</a:t>
            </a:r>
            <a:endParaRPr lang="en-US" sz="3600" b="1" i="1" dirty="0">
              <a:solidFill>
                <a:schemeClr val="tx1"/>
              </a:solidFill>
            </a:endParaRPr>
          </a:p>
        </p:txBody>
      </p:sp>
      <p:sp>
        <p:nvSpPr>
          <p:cNvPr id="5" name="AutoShape 4" descr="AML"/>
          <p:cNvSpPr>
            <a:spLocks noChangeAspect="1" noChangeArrowheads="1"/>
          </p:cNvSpPr>
          <p:nvPr/>
        </p:nvSpPr>
        <p:spPr bwMode="auto">
          <a:xfrm>
            <a:off x="4752975" y="134076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IN"/>
          </a:p>
        </p:txBody>
      </p:sp>
      <p:sp>
        <p:nvSpPr>
          <p:cNvPr id="10" name="AutoShape 8" descr="AML"/>
          <p:cNvSpPr>
            <a:spLocks noChangeAspect="1" noChangeArrowheads="1"/>
          </p:cNvSpPr>
          <p:nvPr/>
        </p:nvSpPr>
        <p:spPr bwMode="auto">
          <a:xfrm>
            <a:off x="3131840" y="1670855"/>
            <a:ext cx="3960440" cy="39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IN"/>
          </a:p>
        </p:txBody>
      </p:sp>
      <p:sp>
        <p:nvSpPr>
          <p:cNvPr id="11" name="Rounded Rectangle 10"/>
          <p:cNvSpPr/>
          <p:nvPr/>
        </p:nvSpPr>
        <p:spPr>
          <a:xfrm>
            <a:off x="3131840" y="1004012"/>
            <a:ext cx="3060226" cy="110962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AutoShape 10" descr="AML"/>
          <p:cNvSpPr>
            <a:spLocks noChangeAspect="1" noChangeArrowheads="1"/>
          </p:cNvSpPr>
          <p:nvPr/>
        </p:nvSpPr>
        <p:spPr bwMode="auto">
          <a:xfrm>
            <a:off x="1402519" y="-4076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IN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683" y="872694"/>
            <a:ext cx="2895543" cy="12409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-26601"/>
            <a:ext cx="9143999" cy="10147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Google Listing Ranking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sym typeface="+mn-ea"/>
              </a:rPr>
              <a:t>(Current Position)</a:t>
            </a:r>
            <a:endParaRPr 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43608" y="1844824"/>
          <a:ext cx="6913072" cy="4617085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960149"/>
                <a:gridCol w="5016515"/>
                <a:gridCol w="936408"/>
              </a:tblGrid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1</a:t>
                      </a:r>
                      <a:endParaRPr lang="en-US" alt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</a:rPr>
                        <a:t>air conditioning electrical blacktown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2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aircon electrical blacktown</a:t>
                      </a:r>
                      <a:endParaRPr lang="en-IN" sz="1800" b="0">
                        <a:solidFill>
                          <a:schemeClr val="tx1"/>
                        </a:solidFill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3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aircon electrician blacktown</a:t>
                      </a:r>
                      <a:endParaRPr lang="en-IN" sz="1800" b="0">
                        <a:solidFill>
                          <a:schemeClr val="tx1"/>
                        </a:solidFill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alt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4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air conditioning and electrical services blacktown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alt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5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air conditioning marayong</a:t>
                      </a:r>
                      <a:endParaRPr lang="en-IN" sz="1800" b="0">
                        <a:solidFill>
                          <a:schemeClr val="tx1"/>
                        </a:solidFill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6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ducted system marayong</a:t>
                      </a:r>
                      <a:endParaRPr lang="en-IN" sz="1800" b="0">
                        <a:solidFill>
                          <a:schemeClr val="tx1"/>
                        </a:solidFill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alt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7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</a:rPr>
                        <a:t>AML Air Conditioning &amp; Electrical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8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i="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blacktown</a:t>
                      </a:r>
                      <a:r>
                        <a:rPr lang="en-IN" sz="1800" i="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 air conditioning repairs</a:t>
                      </a:r>
                      <a:endParaRPr lang="en-IN" sz="18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alt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IN" sz="1800" b="1" dirty="0">
                          <a:effectLst/>
                        </a:rPr>
                        <a:t>9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industrial air conditioning installation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</a:rPr>
                        <a:t>blacktown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alt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IN" sz="1800" b="1" dirty="0">
                          <a:effectLst/>
                        </a:rPr>
                        <a:t>10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 i="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aircon</a:t>
                      </a:r>
                      <a:r>
                        <a:rPr lang="en-IN" sz="1800" b="0" i="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 repair </a:t>
                      </a:r>
                      <a:r>
                        <a:rPr lang="en-IN" sz="1800" b="0" i="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blacktown</a:t>
                      </a:r>
                      <a:endParaRPr lang="en-IN" sz="1800" b="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altLang="en-IN" sz="18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dirty="0" smtClean="0">
                          <a:effectLst/>
                        </a:rPr>
                        <a:t>11</a:t>
                      </a:r>
                      <a:endParaRPr lang="en-US" sz="1800" b="1" dirty="0" smtClean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>
                          <a:solidFill>
                            <a:schemeClr val="tx1"/>
                          </a:solidFill>
                          <a:effectLst/>
                          <a:latin typeface="Roboto"/>
                        </a:rPr>
                        <a:t>air conditioning installation blacktown</a:t>
                      </a:r>
                      <a:endParaRPr lang="en-IN" sz="1800" b="0">
                        <a:solidFill>
                          <a:schemeClr val="tx1"/>
                        </a:solidFill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altLang="en-IN" sz="18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43608" y="1412776"/>
          <a:ext cx="6949440" cy="373380"/>
        </p:xfrm>
        <a:graphic>
          <a:graphicData uri="http://schemas.openxmlformats.org/drawingml/2006/table">
            <a:tbl>
              <a:tblPr/>
              <a:tblGrid>
                <a:gridCol w="965200"/>
                <a:gridCol w="4382135"/>
                <a:gridCol w="1602105"/>
              </a:tblGrid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i="1" u="sng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S.No</a:t>
                      </a:r>
                      <a:endParaRPr lang="en-IN" sz="1800" b="1" i="1" u="sng" dirty="0" err="1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8575" marR="28575" marT="19050" marB="1905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200" b="1" i="1" dirty="0">
                          <a:solidFill>
                            <a:schemeClr val="tx1"/>
                          </a:solidFill>
                          <a:effectLst/>
                          <a:latin typeface="Lora" pitchFamily="2" charset="0"/>
                        </a:rPr>
                        <a:t>Keyword</a:t>
                      </a:r>
                      <a:endParaRPr lang="en-IN" sz="2200" b="1" i="1" dirty="0">
                        <a:solidFill>
                          <a:schemeClr val="tx1"/>
                        </a:solidFill>
                        <a:effectLst/>
                        <a:latin typeface="Lora" pitchFamily="2" charset="0"/>
                      </a:endParaRPr>
                    </a:p>
                  </a:txBody>
                  <a:tcPr marL="28575" marR="28575" marT="19050" marB="19050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en-IN" sz="1400" b="1" dirty="0">
                          <a:solidFill>
                            <a:schemeClr val="tx1"/>
                          </a:solidFill>
                          <a:effectLst/>
                          <a:latin typeface="Lora" pitchFamily="2" charset="0"/>
                        </a:rPr>
                        <a:t>Current</a:t>
                      </a:r>
                      <a:r>
                        <a:rPr lang="en-IN" sz="1400" b="1" dirty="0">
                          <a:solidFill>
                            <a:schemeClr val="tx1"/>
                          </a:solidFill>
                          <a:effectLst/>
                          <a:latin typeface="Lora" pitchFamily="2" charset="0"/>
                        </a:rPr>
                        <a:t> Position</a:t>
                      </a:r>
                      <a:endParaRPr lang="en-IN" sz="1400" b="1" dirty="0">
                        <a:solidFill>
                          <a:schemeClr val="tx1"/>
                        </a:solidFill>
                        <a:effectLst/>
                        <a:latin typeface="Lora" pitchFamily="2" charset="0"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-26601"/>
            <a:ext cx="9143999" cy="10147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Keywords Ranking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sym typeface="+mn-ea"/>
              </a:rPr>
              <a:t>(Current Ranking</a:t>
            </a:r>
            <a:r>
              <a:rPr lang="en-US" sz="2800" dirty="0">
                <a:solidFill>
                  <a:schemeClr val="bg1"/>
                </a:solidFill>
                <a:sym typeface="+mn-ea"/>
              </a:rPr>
              <a:t>)</a:t>
            </a:r>
            <a:endParaRPr 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43305" y="2002155"/>
          <a:ext cx="6913072" cy="419735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960149"/>
                <a:gridCol w="5160834"/>
                <a:gridCol w="792089"/>
              </a:tblGrid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1</a:t>
                      </a:r>
                      <a:endParaRPr lang="en-US" alt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>
                          <a:effectLst/>
                          <a:latin typeface="Roboto"/>
                        </a:rPr>
                        <a:t>aircon electrical blacktown</a:t>
                      </a:r>
                      <a:endParaRPr lang="en-IN" sz="1800" b="0"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>
                          <a:effectLst/>
                        </a:rPr>
                        <a:t>1</a:t>
                      </a:r>
                      <a:endParaRPr 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2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AML Air Conditioning &amp; Electrical</a:t>
                      </a:r>
                      <a:endParaRPr 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>
                          <a:effectLst/>
                        </a:rPr>
                        <a:t>1</a:t>
                      </a:r>
                      <a:endParaRPr 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3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air conditioning electrical blacktown</a:t>
                      </a:r>
                      <a:endParaRPr 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effectLst/>
                        </a:rPr>
                        <a:t>1</a:t>
                      </a:r>
                      <a:endParaRPr lang="en-US" alt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4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>
                          <a:effectLst/>
                          <a:latin typeface="Roboto"/>
                        </a:rPr>
                        <a:t>air conditioning marayong</a:t>
                      </a:r>
                      <a:endParaRPr lang="en-IN" sz="1800" b="0"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effectLst/>
                        </a:rPr>
                        <a:t>1</a:t>
                      </a:r>
                      <a:endParaRPr lang="en-US" alt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5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800" b="0">
                          <a:effectLst/>
                          <a:latin typeface="Roboto"/>
                        </a:rPr>
                        <a:t>air conditioning and electrical services blacktown</a:t>
                      </a:r>
                      <a:endParaRPr lang="en-US" sz="1800" b="0"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effectLst/>
                        </a:rPr>
                        <a:t>1</a:t>
                      </a:r>
                      <a:endParaRPr lang="en-US" alt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6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>
                          <a:effectLst/>
                          <a:latin typeface="Roboto"/>
                        </a:rPr>
                        <a:t>ducted system marayong</a:t>
                      </a:r>
                      <a:endParaRPr lang="en-IN" sz="1800" b="0"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effectLst/>
                        </a:rPr>
                        <a:t>2</a:t>
                      </a:r>
                      <a:endParaRPr lang="en-US" alt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7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altLang="en-US" sz="1800">
                          <a:effectLst/>
                        </a:rPr>
                        <a:t>air conditioning blacktown</a:t>
                      </a:r>
                      <a:endParaRPr lang="en-US" altLang="en-US" sz="1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effectLst/>
                        </a:rPr>
                        <a:t>5</a:t>
                      </a:r>
                      <a:endParaRPr lang="en-US" alt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>
                          <a:effectLst/>
                        </a:rPr>
                        <a:t>8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b="0">
                          <a:effectLst/>
                          <a:latin typeface="Roboto"/>
                        </a:rPr>
                        <a:t>aircon electrician blacktown</a:t>
                      </a:r>
                      <a:endParaRPr lang="en-IN" sz="1800" b="0"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>
                          <a:effectLst/>
                        </a:rPr>
                        <a:t>4</a:t>
                      </a:r>
                      <a:endParaRPr lang="en-US" alt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IN" sz="1800" b="1" dirty="0">
                          <a:effectLst/>
                        </a:rPr>
                        <a:t>9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800">
                          <a:effectLst/>
                        </a:rPr>
                        <a:t>industrial air conditioning installation blacktown</a:t>
                      </a:r>
                      <a:endParaRPr lang="en-US" sz="1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>
                          <a:effectLst/>
                        </a:rPr>
                        <a:t>12</a:t>
                      </a:r>
                      <a:endParaRPr lang="en-IN" sz="180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IN" sz="1800" b="1" dirty="0">
                          <a:effectLst/>
                        </a:rPr>
                        <a:t>10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800">
                          <a:effectLst/>
                        </a:rPr>
                        <a:t>Air Conditioning Installation &amp; Maintenance blacktown</a:t>
                      </a:r>
                      <a:endParaRPr lang="en-US" sz="1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sz="1800" dirty="0">
                          <a:effectLst/>
                        </a:rPr>
                        <a:t>6</a:t>
                      </a:r>
                      <a:endParaRPr lang="en-US" altLang="en-IN" sz="1800" dirty="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043305" y="1628775"/>
          <a:ext cx="6949440" cy="373380"/>
        </p:xfrm>
        <a:graphic>
          <a:graphicData uri="http://schemas.openxmlformats.org/drawingml/2006/table">
            <a:tbl>
              <a:tblPr/>
              <a:tblGrid>
                <a:gridCol w="965200"/>
                <a:gridCol w="4382135"/>
                <a:gridCol w="1602105"/>
              </a:tblGrid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i="1" u="sng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S.No</a:t>
                      </a:r>
                      <a:endParaRPr lang="en-IN" sz="1800" b="1" i="1" u="sng" dirty="0" err="1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8575" marR="28575" marT="19050" marB="1905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200" b="1" i="1" dirty="0">
                          <a:solidFill>
                            <a:schemeClr val="tx1"/>
                          </a:solidFill>
                          <a:effectLst/>
                          <a:latin typeface="Lora" pitchFamily="2" charset="0"/>
                        </a:rPr>
                        <a:t>Keyword</a:t>
                      </a:r>
                      <a:endParaRPr lang="en-IN" sz="2200" b="1" i="1" dirty="0">
                        <a:solidFill>
                          <a:schemeClr val="tx1"/>
                        </a:solidFill>
                        <a:effectLst/>
                        <a:latin typeface="Lora" pitchFamily="2" charset="0"/>
                      </a:endParaRPr>
                    </a:p>
                  </a:txBody>
                  <a:tcPr marL="28575" marR="28575" marT="19050" marB="19050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dirty="0">
                          <a:solidFill>
                            <a:schemeClr val="tx1"/>
                          </a:solidFill>
                          <a:effectLst/>
                          <a:latin typeface="Lora" pitchFamily="2" charset="0"/>
                        </a:rPr>
                        <a:t>Ranking Position</a:t>
                      </a:r>
                      <a:endParaRPr lang="en-IN" sz="1400" b="1" dirty="0">
                        <a:solidFill>
                          <a:schemeClr val="tx1"/>
                        </a:solidFill>
                        <a:effectLst/>
                        <a:latin typeface="Lora" pitchFamily="2" charset="0"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-26601"/>
            <a:ext cx="9143999" cy="10147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Keywords Ranking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sym typeface="+mn-ea"/>
              </a:rPr>
              <a:t>(Current Ranking</a:t>
            </a:r>
            <a:r>
              <a:rPr lang="en-US" sz="2800" dirty="0">
                <a:solidFill>
                  <a:schemeClr val="bg1"/>
                </a:solidFill>
                <a:sym typeface="+mn-ea"/>
              </a:rPr>
              <a:t>)</a:t>
            </a:r>
            <a:endParaRPr 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43305" y="2002155"/>
          <a:ext cx="6913072" cy="251841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960149"/>
                <a:gridCol w="5160834"/>
                <a:gridCol w="792089"/>
              </a:tblGrid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 smtClean="0">
                          <a:effectLst/>
                        </a:rPr>
                        <a:t>11</a:t>
                      </a:r>
                      <a:endParaRPr lang="en-US" alt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b="0">
                          <a:effectLst/>
                          <a:latin typeface="Roboto"/>
                        </a:rPr>
                        <a:t>air conditioning installation blacktown</a:t>
                      </a:r>
                      <a:endParaRPr lang="en-IN" b="0"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>
                          <a:effectLst/>
                        </a:rPr>
                        <a:t>5</a:t>
                      </a:r>
                      <a:endParaRPr lang="en-US" altLang="en-IN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 smtClean="0">
                          <a:effectLst/>
                        </a:rPr>
                        <a:t>12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b="0">
                          <a:effectLst/>
                          <a:latin typeface="Roboto"/>
                        </a:rPr>
                        <a:t>aircon installation blacktown</a:t>
                      </a:r>
                      <a:endParaRPr lang="en-IN" b="0"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>
                          <a:effectLst/>
                        </a:rPr>
                        <a:t>5</a:t>
                      </a:r>
                      <a:endParaRPr lang="en-US" altLang="en-IN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 smtClean="0">
                          <a:effectLst/>
                        </a:rPr>
                        <a:t>13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>
                          <a:effectLst/>
                        </a:rPr>
                        <a:t>ducted air conditioning installation blacktown</a:t>
                      </a:r>
                      <a:endParaRPr lang="en-US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>
                          <a:effectLst/>
                        </a:rPr>
                        <a:t>8</a:t>
                      </a:r>
                      <a:endParaRPr lang="en-US" altLang="en-IN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 smtClean="0">
                          <a:effectLst/>
                        </a:rPr>
                        <a:t>14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>
                          <a:effectLst/>
                        </a:rPr>
                        <a:t>air conditioner installation blacktown</a:t>
                      </a:r>
                      <a:endParaRPr lang="en-IN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>
                          <a:effectLst/>
                        </a:rPr>
                        <a:t>6</a:t>
                      </a:r>
                      <a:endParaRPr lang="en-US" altLang="en-IN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 smtClean="0">
                          <a:effectLst/>
                        </a:rPr>
                        <a:t>15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i="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air conditioning installation </a:t>
                      </a:r>
                      <a:r>
                        <a:rPr lang="en-IN" sz="1800" i="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blacktown</a:t>
                      </a:r>
                      <a:endParaRPr lang="en-IN" sz="180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>
                          <a:effectLst/>
                        </a:rPr>
                        <a:t>5</a:t>
                      </a:r>
                      <a:endParaRPr lang="en-US" altLang="en-IN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  <a:tr h="41973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dirty="0" smtClean="0">
                          <a:effectLst/>
                        </a:rPr>
                        <a:t>16</a:t>
                      </a:r>
                      <a:endParaRPr lang="en-IN" sz="1800" b="1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altLang="en-US" b="0">
                          <a:effectLst/>
                          <a:latin typeface="Roboto"/>
                        </a:rPr>
                        <a:t>air conditioning blacktown nsw</a:t>
                      </a:r>
                      <a:endParaRPr lang="en-US" altLang="en-US" b="0">
                        <a:effectLst/>
                        <a:latin typeface="Roboto"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en-IN" dirty="0">
                          <a:effectLst/>
                        </a:rPr>
                        <a:t>5</a:t>
                      </a:r>
                      <a:endParaRPr lang="en-US" altLang="en-IN" dirty="0">
                        <a:effectLst/>
                      </a:endParaRPr>
                    </a:p>
                  </a:txBody>
                  <a:tcPr marL="19050" marR="19050" marT="12700" marB="1270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043305" y="1628775"/>
          <a:ext cx="6949440" cy="373380"/>
        </p:xfrm>
        <a:graphic>
          <a:graphicData uri="http://schemas.openxmlformats.org/drawingml/2006/table">
            <a:tbl>
              <a:tblPr/>
              <a:tblGrid>
                <a:gridCol w="965200"/>
                <a:gridCol w="4382135"/>
                <a:gridCol w="1602105"/>
              </a:tblGrid>
              <a:tr h="20002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 i="1" u="sng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S.No</a:t>
                      </a:r>
                      <a:endParaRPr lang="en-IN" sz="1800" b="1" i="1" u="sng" dirty="0" err="1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28575" marR="28575" marT="19050" marB="1905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200" b="1" i="1" dirty="0">
                          <a:solidFill>
                            <a:schemeClr val="tx1"/>
                          </a:solidFill>
                          <a:effectLst/>
                          <a:latin typeface="Lora" pitchFamily="2" charset="0"/>
                        </a:rPr>
                        <a:t>Keyword</a:t>
                      </a:r>
                      <a:endParaRPr lang="en-IN" sz="2200" b="1" i="1" dirty="0">
                        <a:solidFill>
                          <a:schemeClr val="tx1"/>
                        </a:solidFill>
                        <a:effectLst/>
                        <a:latin typeface="Lora" pitchFamily="2" charset="0"/>
                      </a:endParaRPr>
                    </a:p>
                  </a:txBody>
                  <a:tcPr marL="28575" marR="28575" marT="19050" marB="19050" anchor="b">
                    <a:lnL>
                      <a:noFill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400" b="1" dirty="0">
                          <a:solidFill>
                            <a:schemeClr val="tx1"/>
                          </a:solidFill>
                          <a:effectLst/>
                          <a:latin typeface="Lora" pitchFamily="2" charset="0"/>
                        </a:rPr>
                        <a:t>Ranking Position</a:t>
                      </a:r>
                      <a:endParaRPr lang="en-IN" sz="1400" b="1" dirty="0">
                        <a:solidFill>
                          <a:schemeClr val="tx1"/>
                        </a:solidFill>
                        <a:effectLst/>
                        <a:latin typeface="Lora" pitchFamily="2" charset="0"/>
                      </a:endParaRPr>
                    </a:p>
                  </a:txBody>
                  <a:tcPr marL="28575" marR="28575" marT="19050" marB="1905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-6281"/>
            <a:ext cx="9143999" cy="95313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Website Analytics </a:t>
            </a:r>
            <a:endParaRPr lang="en-US" sz="3600" b="1" dirty="0">
              <a:solidFill>
                <a:schemeClr val="bg1"/>
              </a:solidFill>
            </a:endParaRPr>
          </a:p>
          <a:p>
            <a:pPr algn="ctr"/>
            <a:r>
              <a:rPr lang="en-IN" sz="2000" dirty="0">
                <a:solidFill>
                  <a:schemeClr val="bg1"/>
                </a:solidFill>
                <a:latin typeface="Google Sans"/>
                <a:sym typeface="+mn-ea"/>
              </a:rPr>
              <a:t>Traffic Acquisition </a:t>
            </a:r>
            <a:r>
              <a:rPr lang="en-IN" sz="200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sz="2000" dirty="0" smtClean="0">
                <a:solidFill>
                  <a:schemeClr val="bg1"/>
                </a:solidFill>
                <a:sym typeface="+mn-ea"/>
              </a:rPr>
              <a:t>(</a:t>
            </a:r>
            <a:r>
              <a:rPr lang="en-US" sz="2000" b="1" dirty="0" smtClean="0">
                <a:solidFill>
                  <a:schemeClr val="bg1"/>
                </a:solidFill>
                <a:sym typeface="+mn-ea"/>
              </a:rPr>
              <a:t>1st April</a:t>
            </a:r>
            <a:r>
              <a:rPr lang="en-IN" altLang="en-US" sz="2000" b="1" i="1" dirty="0">
                <a:solidFill>
                  <a:schemeClr val="bg1"/>
                </a:solidFill>
                <a:sym typeface="+mn-ea"/>
              </a:rPr>
              <a:t> to</a:t>
            </a:r>
            <a:r>
              <a:rPr lang="en-US" altLang="en-IN" sz="2000" b="1" i="1" dirty="0">
                <a:solidFill>
                  <a:schemeClr val="bg1"/>
                </a:solidFill>
                <a:sym typeface="+mn-ea"/>
              </a:rPr>
              <a:t> 10th April</a:t>
            </a:r>
            <a:r>
              <a:rPr lang="en-IN" altLang="en-US" sz="2000" b="1" i="1" dirty="0">
                <a:solidFill>
                  <a:schemeClr val="bg1"/>
                </a:solidFill>
                <a:sym typeface="+mn-ea"/>
              </a:rPr>
              <a:t> 2026</a:t>
            </a:r>
            <a:r>
              <a:rPr lang="en-US" sz="2000" dirty="0" smtClean="0">
                <a:solidFill>
                  <a:schemeClr val="bg1"/>
                </a:solidFill>
                <a:sym typeface="+mn-ea"/>
              </a:rPr>
              <a:t>)</a:t>
            </a:r>
            <a:endParaRPr lang="en-IN" sz="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5715" y="5821759"/>
            <a:ext cx="9185275" cy="10636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840" y="1412875"/>
            <a:ext cx="6661150" cy="41732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6512" y="3100514"/>
            <a:ext cx="9180512" cy="15684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i="1" dirty="0">
                <a:solidFill>
                  <a:schemeClr val="bg1"/>
                </a:solidFill>
              </a:rPr>
              <a:t>THANK YOU</a:t>
            </a:r>
            <a:endParaRPr lang="en-US" sz="9600" i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6512" y="4670174"/>
            <a:ext cx="9180512" cy="4870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ounded Rectangle 7"/>
          <p:cNvSpPr/>
          <p:nvPr/>
        </p:nvSpPr>
        <p:spPr>
          <a:xfrm>
            <a:off x="2123440" y="1052195"/>
            <a:ext cx="5259070" cy="1426845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  <a:alpha val="95000"/>
                  </a:schemeClr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2915816" y="908720"/>
            <a:ext cx="2880320" cy="115212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957" y="770409"/>
            <a:ext cx="3333750" cy="14287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547*264"/>
  <p:tag name="TABLE_ENDDRAG_RECT" val="82*135*547*264"/>
</p:tagLst>
</file>

<file path=ppt/tags/tag2.xml><?xml version="1.0" encoding="utf-8"?>
<p:tagLst xmlns:p="http://schemas.openxmlformats.org/presentationml/2006/main">
  <p:tag name="TABLE_ENDDRAG_ORIGIN_RECT" val="547*29"/>
  <p:tag name="TABLE_ENDDRAG_RECT" val="82*122*547*29"/>
</p:tagLst>
</file>

<file path=ppt/tags/tag3.xml><?xml version="1.0" encoding="utf-8"?>
<p:tagLst xmlns:p="http://schemas.openxmlformats.org/presentationml/2006/main">
  <p:tag name="TABLE_ENDDRAG_ORIGIN_RECT" val="547*264"/>
  <p:tag name="TABLE_ENDDRAG_RECT" val="82*135*547*264"/>
</p:tagLst>
</file>

<file path=ppt/tags/tag4.xml><?xml version="1.0" encoding="utf-8"?>
<p:tagLst xmlns:p="http://schemas.openxmlformats.org/presentationml/2006/main">
  <p:tag name="TABLE_ENDDRAG_ORIGIN_RECT" val="547*29"/>
  <p:tag name="TABLE_ENDDRAG_RECT" val="82*122*547*29"/>
</p:tagLst>
</file>

<file path=ppt/tags/tag5.xml><?xml version="1.0" encoding="utf-8"?>
<p:tagLst xmlns:p="http://schemas.openxmlformats.org/presentationml/2006/main">
  <p:tag name="TABLE_ENDDRAG_ORIGIN_RECT" val="547*264"/>
  <p:tag name="TABLE_ENDDRAG_RECT" val="82*135*547*264"/>
</p:tagLst>
</file>

<file path=ppt/tags/tag6.xml><?xml version="1.0" encoding="utf-8"?>
<p:tagLst xmlns:p="http://schemas.openxmlformats.org/presentationml/2006/main">
  <p:tag name="TABLE_ENDDRAG_ORIGIN_RECT" val="547*29"/>
  <p:tag name="TABLE_ENDDRAG_RECT" val="82*122*547*2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1344</Words>
  <Application>WPS Presentation</Application>
  <PresentationFormat>On-screen Show (4:3)</PresentationFormat>
  <Paragraphs>198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SimSun</vt:lpstr>
      <vt:lpstr>Wingdings</vt:lpstr>
      <vt:lpstr>Roboto</vt:lpstr>
      <vt:lpstr>Times New Roman</vt:lpstr>
      <vt:lpstr>Cambria</vt:lpstr>
      <vt:lpstr>Lora</vt:lpstr>
      <vt:lpstr>Google Sans</vt:lpstr>
      <vt:lpstr>Aestera - Personal use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3105</dc:creator>
  <cp:lastModifiedBy>Smanik</cp:lastModifiedBy>
  <cp:revision>109</cp:revision>
  <dcterms:created xsi:type="dcterms:W3CDTF">2023-02-28T09:20:00Z</dcterms:created>
  <dcterms:modified xsi:type="dcterms:W3CDTF">2026-04-10T06:32:05Z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A0EB6714331B43C79192330339A75090_13</vt:lpwstr>
  </property>
  <property fmtid="{D5CDD505-2E9C-101B-9397-08002B2CF9AE}" pid="3" name="KSOProductBuildVer">
    <vt:lpwstr>1033-12.1.0.25830</vt:lpwstr>
  </property>
</Properties>
</file>